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3960495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2057400" indent="-1600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4114800" indent="-3200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6172200" indent="-4800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8229600" indent="-6400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2" d="100"/>
          <a:sy n="42" d="100"/>
        </p:scale>
        <p:origin x="1080" y="606"/>
      </p:cViewPr>
      <p:guideLst>
        <p:guide orient="horz" pos="12474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Jornada%202014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39045597959115297"/>
          <c:y val="4.1337389316020913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8025191831745171E-3"/>
          <c:y val="8.1618288268617098E-2"/>
          <c:w val="0.69397229787268877"/>
          <c:h val="0.90676140270456163"/>
        </c:manualLayout>
      </c:layout>
      <c:pie3DChart>
        <c:varyColors val="1"/>
        <c:ser>
          <c:idx val="0"/>
          <c:order val="0"/>
          <c:tx>
            <c:strRef>
              <c:f>Hoja1!$J$98</c:f>
              <c:strCache>
                <c:ptCount val="1"/>
                <c:pt idx="0">
                  <c:v>Porcentaje</c:v>
                </c:pt>
              </c:strCache>
            </c:strRef>
          </c:tx>
          <c:explosion val="25"/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7030A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000" b="1" i="0" baseline="0">
                        <a:latin typeface="Times New Roman" pitchFamily="18" charset="0"/>
                      </a:rPr>
                      <a:t>33,33%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000"/>
                      <a:t>50%</a:t>
                    </a:r>
                  </a:p>
                </c:rich>
              </c:tx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Hoja1!$I$99:$I$103</c:f>
              <c:strCache>
                <c:ptCount val="5"/>
                <c:pt idx="0">
                  <c:v>Lp S1</c:v>
                </c:pt>
                <c:pt idx="1">
                  <c:v>Lp S2-14</c:v>
                </c:pt>
                <c:pt idx="2">
                  <c:v>Lspp</c:v>
                </c:pt>
                <c:pt idx="3">
                  <c:v>Lp S1 y Lp S2-14</c:v>
                </c:pt>
                <c:pt idx="4">
                  <c:v>Lp S1 y Lspp</c:v>
                </c:pt>
              </c:strCache>
            </c:strRef>
          </c:cat>
          <c:val>
            <c:numRef>
              <c:f>Hoja1!$J$99:$J$103</c:f>
              <c:numCache>
                <c:formatCode>0%</c:formatCode>
                <c:ptCount val="5"/>
                <c:pt idx="0" formatCode="0.00%">
                  <c:v>0.33330000000000143</c:v>
                </c:pt>
                <c:pt idx="1">
                  <c:v>0.5</c:v>
                </c:pt>
                <c:pt idx="2" formatCode="0.00%">
                  <c:v>8.3300000000000068E-2</c:v>
                </c:pt>
                <c:pt idx="3" formatCode="0.00%">
                  <c:v>4.1599999999999998E-2</c:v>
                </c:pt>
                <c:pt idx="4" formatCode="0.00%">
                  <c:v>4.1599999999999998E-2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es-ES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 sz="1400" b="1" i="0" baseline="0">
          <a:solidFill>
            <a:schemeClr val="tx2"/>
          </a:solidFill>
          <a:latin typeface="Times New Roman" pitchFamily="18" charset="0"/>
        </a:defRPr>
      </a:pPr>
      <a:endParaRPr lang="es-E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2303212"/>
            <a:ext cx="27543443" cy="848939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2442805"/>
            <a:ext cx="22682835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449CE-4056-42C8-BCF1-0911387402C9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75012-53A9-435B-B457-A5015136D0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4883E-31E0-41DE-8F9B-F29F07BFA327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72481-8FEF-42AF-A3E0-3B2F213FA0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7619700" y="2117769"/>
            <a:ext cx="5468186" cy="4505063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15154" y="2117769"/>
            <a:ext cx="15864485" cy="4505063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EA92D-15A3-4172-8217-2793B94AF223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58F1E-6151-45A5-A650-7029FBD8C9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4D6B3-9BA1-4F54-A03B-5ED3062264C3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52E0E-75DE-4BE9-A9D7-04785A3D544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8" y="25449849"/>
            <a:ext cx="27543443" cy="786598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8" y="16786273"/>
            <a:ext cx="27543443" cy="866357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37D7D-A42E-4343-8D3F-411F1CDB47FA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88687-DDCB-4A08-B180-3885F75326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15154" y="12321542"/>
            <a:ext cx="10666333" cy="34846860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421555" y="12321542"/>
            <a:ext cx="10666333" cy="34846860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73D12-8701-4EF2-85CC-57835239D7C9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868F5-2BA6-4797-88E7-FAB0A2F9A6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1586034"/>
            <a:ext cx="29163645" cy="6600825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5" y="8865276"/>
            <a:ext cx="14317416" cy="36946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5" y="12559902"/>
            <a:ext cx="14317416" cy="22818688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11" y="8865276"/>
            <a:ext cx="14323039" cy="36946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11" y="12559902"/>
            <a:ext cx="14323039" cy="22818688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4C873-D4E1-4C19-91FF-61927DD17537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57B77-7759-433F-B93D-6BCCBC7D52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9F859-3F48-4053-A766-7B2B9FFE7FF0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07829-DB00-4FE8-AFE3-296502A68A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A239E-0203-40CA-9485-E3930C7EDEB0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4D93B-1087-494B-9F50-9443C1ED22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5" y="1576865"/>
            <a:ext cx="10660710" cy="6710839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4" y="1576867"/>
            <a:ext cx="18114766" cy="33801729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5" y="8287706"/>
            <a:ext cx="10660710" cy="27090890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45CF8-0D4C-4312-9A6A-6B494B723550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3204D-7B51-4978-BE1A-4B706E4669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27723467"/>
            <a:ext cx="19442430" cy="3272913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3538774"/>
            <a:ext cx="19442430" cy="23762970"/>
          </a:xfrm>
        </p:spPr>
        <p:txBody>
          <a:bodyPr rtlCol="0">
            <a:normAutofit/>
          </a:bodyPr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0996380"/>
            <a:ext cx="19442430" cy="464807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27EDC-73DE-4CE9-B0B7-C571FFD2ED7D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0F51D-BB9F-4373-AB4F-041EADA1996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1620838" y="1589088"/>
            <a:ext cx="29162375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1620838" y="9240838"/>
            <a:ext cx="29162375" cy="261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838" y="36710938"/>
            <a:ext cx="7559675" cy="210343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8F3484-A369-4212-A08C-319D82C23162}" type="datetimeFigureOut">
              <a:rPr lang="es-ES"/>
              <a:pPr>
                <a:defRPr/>
              </a:pPr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225" y="36710938"/>
            <a:ext cx="10261600" cy="210343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3538" y="36710938"/>
            <a:ext cx="7559675" cy="210343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990A7D-E284-4568-94A7-DE046FA81B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5pPr>
      <a:lvl6pPr marL="2057400" algn="ctr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6pPr>
      <a:lvl7pPr marL="4114800" algn="ctr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7pPr>
      <a:lvl8pPr marL="6172200" algn="ctr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8pPr>
      <a:lvl9pPr marL="8229600" algn="ctr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9pPr>
    </p:titleStyle>
    <p:bodyStyle>
      <a:lvl1pPr marL="1543050" indent="-154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hart" Target="../charts/chart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Page Header Image"/>
          <p:cNvSpPr>
            <a:spLocks noChangeAspect="1" noChangeArrowheads="1"/>
          </p:cNvSpPr>
          <p:nvPr/>
        </p:nvSpPr>
        <p:spPr bwMode="auto">
          <a:xfrm>
            <a:off x="735013" y="-1581150"/>
            <a:ext cx="35104387" cy="330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1480" tIns="205740" rIns="411480" bIns="205740"/>
          <a:lstStyle/>
          <a:p>
            <a:endParaRPr lang="es-ES"/>
          </a:p>
        </p:txBody>
      </p:sp>
      <p:pic>
        <p:nvPicPr>
          <p:cNvPr id="2051" name="Picture 3" descr="C:\Users\DAGNY\Desktop\pageHeaderTitleImage_es_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2113"/>
            <a:ext cx="32404050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3"/>
          <p:cNvSpPr txBox="1">
            <a:spLocks noChangeArrowheads="1"/>
          </p:cNvSpPr>
          <p:nvPr/>
        </p:nvSpPr>
        <p:spPr bwMode="auto">
          <a:xfrm>
            <a:off x="217488" y="7056438"/>
            <a:ext cx="31969075" cy="272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1480" tIns="205740" rIns="411480" bIns="205740"/>
          <a:lstStyle/>
          <a:p>
            <a:pPr algn="just">
              <a:spcBef>
                <a:spcPct val="20000"/>
              </a:spcBef>
              <a:buFont typeface="Wingdings" pitchFamily="2" charset="2"/>
              <a:buNone/>
            </a:pPr>
            <a:r>
              <a:rPr lang="es-ES" sz="2400">
                <a:latin typeface="Arial" charset="0"/>
              </a:rPr>
              <a:t>    La Enfermedad de los Legionarios  es una afección con un alto índice de mortalidad y una elevada incidencia en instalaciones construidas por el hombre, esto se debe entre otros factores a la capacidad de Legionella para colonizar redes hidro-sanitarias y transmitirse en los aerosoles procedentes de los elementos terminales de las mismas. El riesgo de contraer la infección se potencia cuando no se cumplen las medidas establecidas para su prevención y control, independientemente de la existencia de factores ambientales y físico – químicos asociados a las características del agua y las redes de distribución, que tienen una incidencia directa sobre el crecimiento y reproducción del microorganismo y la microbiota concomitante. 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9405938" y="5537200"/>
            <a:ext cx="13606462" cy="1816100"/>
          </a:xfrm>
          <a:prstGeom prst="rect">
            <a:avLst/>
          </a:prstGeom>
        </p:spPr>
        <p:txBody>
          <a:bodyPr lIns="411480" tIns="205740" rIns="411480" bIns="20574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ES" sz="3000" b="1" dirty="0">
                <a:latin typeface="Arial" pitchFamily="34" charset="0"/>
                <a:cs typeface="Arial" pitchFamily="34" charset="0"/>
              </a:rPr>
              <a:t>INTRODUCCIÓN</a:t>
            </a:r>
          </a:p>
        </p:txBody>
      </p:sp>
      <p:sp>
        <p:nvSpPr>
          <p:cNvPr id="8" name="9 Título"/>
          <p:cNvSpPr txBox="1">
            <a:spLocks/>
          </p:cNvSpPr>
          <p:nvPr/>
        </p:nvSpPr>
        <p:spPr bwMode="auto">
          <a:xfrm>
            <a:off x="547688" y="3889375"/>
            <a:ext cx="313086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1480" tIns="205740" rIns="411480" bIns="205740" anchor="ctr">
            <a:sp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5pPr>
            <a:lvl6pPr marL="2057400"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6pPr>
            <a:lvl7pPr marL="4114800"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7pPr>
            <a:lvl8pPr marL="6172200"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8pPr>
            <a:lvl9pPr marL="8229600" algn="ctr" rtl="0" fontAlgn="base">
              <a:spcBef>
                <a:spcPct val="0"/>
              </a:spcBef>
              <a:spcAft>
                <a:spcPct val="0"/>
              </a:spcAft>
              <a:defRPr sz="198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3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ESTUDIO COMPARATIVO DE LA PRESENCIA DE LEGIONELLA EN INSTALACIONES HOTELERAS DE DOS POLOS TURÍSTICOS CUBANOS.</a:t>
            </a:r>
            <a:endParaRPr lang="es-E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10 CuadroTexto"/>
          <p:cNvSpPr txBox="1">
            <a:spLocks noChangeArrowheads="1"/>
          </p:cNvSpPr>
          <p:nvPr/>
        </p:nvSpPr>
        <p:spPr bwMode="auto">
          <a:xfrm>
            <a:off x="8807450" y="4776788"/>
            <a:ext cx="16355118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11480" tIns="205740" rIns="411480" bIns="205740">
            <a:spAutoFit/>
          </a:bodyPr>
          <a:lstStyle/>
          <a:p>
            <a:r>
              <a:rPr lang="es-ES" sz="2000" dirty="0">
                <a:latin typeface="Arial" charset="0"/>
              </a:rPr>
              <a:t>Autores: Suárez Batista </a:t>
            </a:r>
            <a:r>
              <a:rPr lang="es-ES" sz="2000" dirty="0" err="1">
                <a:latin typeface="Arial" charset="0"/>
              </a:rPr>
              <a:t>Anamary</a:t>
            </a:r>
            <a:r>
              <a:rPr lang="es-ES" sz="2000" dirty="0">
                <a:latin typeface="Arial" charset="0"/>
              </a:rPr>
              <a:t>; Nibaldo González Sosa y </a:t>
            </a:r>
            <a:r>
              <a:rPr lang="es-ES" sz="2000" dirty="0" err="1">
                <a:latin typeface="Arial" charset="0"/>
              </a:rPr>
              <a:t>Yadmell</a:t>
            </a:r>
            <a:r>
              <a:rPr lang="es-ES" sz="2000" dirty="0">
                <a:latin typeface="Arial" charset="0"/>
              </a:rPr>
              <a:t> González Colón. </a:t>
            </a:r>
            <a:r>
              <a:rPr lang="es-ES" sz="2000" dirty="0" smtClean="0">
                <a:latin typeface="Arial" charset="0"/>
              </a:rPr>
              <a:t>Laboratorio de  diagnóstico  de </a:t>
            </a:r>
            <a:r>
              <a:rPr lang="es-ES" sz="2000" dirty="0" err="1" smtClean="0">
                <a:latin typeface="Arial" charset="0"/>
              </a:rPr>
              <a:t>Legionella</a:t>
            </a:r>
            <a:r>
              <a:rPr lang="es-ES" sz="2000" dirty="0">
                <a:latin typeface="Arial" charset="0"/>
              </a:rPr>
              <a:t>, CICDC</a:t>
            </a:r>
          </a:p>
          <a:p>
            <a:r>
              <a:rPr lang="es-ES" sz="2000" dirty="0">
                <a:latin typeface="Arial" charset="0"/>
              </a:rPr>
              <a:t>	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2795250" y="10669588"/>
            <a:ext cx="7229475" cy="1560512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mar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MATERIALES Y MÉTODOS</a:t>
            </a:r>
            <a:endParaRPr lang="es-E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3"/>
          <p:cNvSpPr txBox="1">
            <a:spLocks noChangeArrowheads="1"/>
          </p:cNvSpPr>
          <p:nvPr/>
        </p:nvSpPr>
        <p:spPr bwMode="auto">
          <a:xfrm>
            <a:off x="4724400" y="9861550"/>
            <a:ext cx="2295525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>
              <a:spcBef>
                <a:spcPct val="20000"/>
              </a:spcBef>
              <a:buClr>
                <a:srgbClr val="0BD0D9"/>
              </a:buClr>
              <a:buSzPct val="95000"/>
              <a:buFont typeface="Wingdings" pitchFamily="2" charset="2"/>
              <a:buNone/>
            </a:pPr>
            <a:r>
              <a:rPr lang="es-ES" sz="2400">
                <a:latin typeface="Arial" charset="0"/>
              </a:rPr>
              <a:t> Comparar el comportamiento de la presencia de Legionella en dos polos turísticos de Cuba teniendo en cuenta la influencia de factores físico – químicos del agua. 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9405938" y="8848725"/>
            <a:ext cx="13606462" cy="936625"/>
          </a:xfrm>
          <a:prstGeom prst="rect">
            <a:avLst/>
          </a:prstGeom>
        </p:spPr>
        <p:txBody>
          <a:bodyPr lIns="411480" tIns="205740" rIns="411480" bIns="20574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ES" sz="3000" b="1" dirty="0" smtClean="0">
                <a:latin typeface="Arial" pitchFamily="34" charset="0"/>
                <a:cs typeface="Arial" pitchFamily="34" charset="0"/>
              </a:rPr>
              <a:t>OBJETIVO</a:t>
            </a:r>
            <a:endParaRPr lang="es-ES" sz="3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1336675" y="12641263"/>
          <a:ext cx="9608816" cy="469620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128096"/>
                <a:gridCol w="3024336"/>
                <a:gridCol w="3456384"/>
              </a:tblGrid>
              <a:tr h="757826">
                <a:tc gridSpan="2"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Sistemas de distribución de agua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60"/>
                        </a:lnSpc>
                      </a:pPr>
                      <a:r>
                        <a:rPr lang="es-ES" sz="2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Cantidad de muestras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562625">
                <a:tc rowSpan="4">
                  <a:txBody>
                    <a:bodyPr/>
                    <a:lstStyle/>
                    <a:p>
                      <a:pPr algn="ctr" fontAlgn="ctr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Agua caliente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Depósitos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626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Grifos y duchas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626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Hisopados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626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Otras instalcs.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62625"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 Agua a </a:t>
                      </a:r>
                      <a:r>
                        <a:rPr lang="es-ES" sz="24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Temp</a:t>
                      </a: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es-ES" sz="24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Amb</a:t>
                      </a: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Grifos y duchas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626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Hisopados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626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Otras instalcs.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60"/>
                        </a:lnSpc>
                      </a:pP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8" name="19 CuadroTexto"/>
          <p:cNvSpPr txBox="1">
            <a:spLocks noChangeArrowheads="1"/>
          </p:cNvSpPr>
          <p:nvPr/>
        </p:nvSpPr>
        <p:spPr bwMode="auto">
          <a:xfrm>
            <a:off x="1725613" y="11752263"/>
            <a:ext cx="259397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11480" tIns="205740" rIns="411480" bIns="20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kern="0" dirty="0">
                <a:latin typeface="Arial" pitchFamily="34" charset="0"/>
                <a:cs typeface="Arial" pitchFamily="34" charset="0"/>
              </a:rPr>
              <a:t>VARADERO</a:t>
            </a:r>
          </a:p>
        </p:txBody>
      </p:sp>
      <p:pic>
        <p:nvPicPr>
          <p:cNvPr id="209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5188" y="21563013"/>
            <a:ext cx="12925425" cy="386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34325" y="20386675"/>
            <a:ext cx="13271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4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955670">
            <a:off x="5195888" y="20410488"/>
            <a:ext cx="11334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5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03825" y="18248313"/>
            <a:ext cx="4057650" cy="214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6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007850" y="23722013"/>
            <a:ext cx="2474913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7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21425" y="21232813"/>
            <a:ext cx="1770063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8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353800" y="21232813"/>
            <a:ext cx="4164013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9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850508">
            <a:off x="14136688" y="22758400"/>
            <a:ext cx="1546225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00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3946110">
            <a:off x="11106943" y="22262307"/>
            <a:ext cx="1560513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01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2539663" y="21253450"/>
            <a:ext cx="11477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02" name="Text Box 37"/>
          <p:cNvSpPr txBox="1">
            <a:spLocks noChangeArrowheads="1"/>
          </p:cNvSpPr>
          <p:nvPr/>
        </p:nvSpPr>
        <p:spPr bwMode="auto">
          <a:xfrm>
            <a:off x="590550" y="18651538"/>
            <a:ext cx="4392613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11480" tIns="205740" rIns="411480" bIns="205740">
            <a:spAutoFit/>
          </a:bodyPr>
          <a:lstStyle/>
          <a:p>
            <a:r>
              <a:rPr lang="es-ES" sz="3000">
                <a:latin typeface="Arial" charset="0"/>
              </a:rPr>
              <a:t> Total:  216 muestras</a:t>
            </a:r>
          </a:p>
          <a:p>
            <a:r>
              <a:rPr lang="es-ES" sz="3000">
                <a:latin typeface="Arial" charset="0"/>
              </a:rPr>
              <a:t>12 hoteles </a:t>
            </a:r>
          </a:p>
        </p:txBody>
      </p:sp>
      <p:sp>
        <p:nvSpPr>
          <p:cNvPr id="2103" name="Text Box 38"/>
          <p:cNvSpPr txBox="1">
            <a:spLocks noChangeArrowheads="1"/>
          </p:cNvSpPr>
          <p:nvPr/>
        </p:nvSpPr>
        <p:spPr bwMode="auto">
          <a:xfrm>
            <a:off x="8924925" y="20547013"/>
            <a:ext cx="3614738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11480" tIns="205740" rIns="411480" bIns="205740">
            <a:spAutoFit/>
          </a:bodyPr>
          <a:lstStyle/>
          <a:p>
            <a:r>
              <a:rPr lang="es-ES" sz="2400" b="1">
                <a:latin typeface="Arial" charset="0"/>
              </a:rPr>
              <a:t>Total:163 muestras</a:t>
            </a:r>
          </a:p>
          <a:p>
            <a:r>
              <a:rPr lang="es-ES" sz="2400" b="1">
                <a:latin typeface="Arial" charset="0"/>
              </a:rPr>
              <a:t>6 hoteles</a:t>
            </a: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16130588" y="19778663"/>
          <a:ext cx="9794544" cy="451371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97800"/>
                <a:gridCol w="3240360"/>
                <a:gridCol w="3456384"/>
              </a:tblGrid>
              <a:tr h="62446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Sistemas de distribución de agua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Cantidad de muestras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52806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Agua caliente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Depósitos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62446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Grifos y duchas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28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Hisopados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28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Otras </a:t>
                      </a:r>
                      <a:r>
                        <a:rPr lang="es-ES" sz="24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instalcs</a:t>
                      </a: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62446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 Agua a Temp. Amb.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Grifos y duchas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28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Hisopados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528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Otras instalcs.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2" name="19 CuadroTexto"/>
          <p:cNvSpPr txBox="1">
            <a:spLocks noChangeArrowheads="1"/>
          </p:cNvSpPr>
          <p:nvPr/>
        </p:nvSpPr>
        <p:spPr bwMode="auto">
          <a:xfrm>
            <a:off x="13242925" y="19597688"/>
            <a:ext cx="2249488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11480" tIns="205740" rIns="411480" bIns="20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kern="0" dirty="0" smtClean="0">
                <a:latin typeface="Arial" pitchFamily="34" charset="0"/>
                <a:cs typeface="Arial" pitchFamily="34" charset="0"/>
              </a:rPr>
              <a:t>HOLGUÍN</a:t>
            </a:r>
            <a:endParaRPr lang="es-ES" sz="2400" b="1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417513" y="24323675"/>
            <a:ext cx="106902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1480" tIns="205740" rIns="411480" bIns="20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000" b="1" kern="0" dirty="0">
                <a:latin typeface="Arial" pitchFamily="34" charset="0"/>
                <a:cs typeface="Arial" pitchFamily="34" charset="0"/>
              </a:rPr>
              <a:t>Universo de estudio: 379 muestras</a:t>
            </a:r>
          </a:p>
        </p:txBody>
      </p:sp>
      <p:sp>
        <p:nvSpPr>
          <p:cNvPr id="2138" name="Rectangle 6"/>
          <p:cNvSpPr>
            <a:spLocks/>
          </p:cNvSpPr>
          <p:nvPr/>
        </p:nvSpPr>
        <p:spPr bwMode="auto">
          <a:xfrm>
            <a:off x="11988800" y="12304713"/>
            <a:ext cx="32369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ES" sz="2800" b="1">
                <a:latin typeface="Arial" charset="0"/>
              </a:rPr>
              <a:t>Toma de muestra</a:t>
            </a:r>
          </a:p>
        </p:txBody>
      </p:sp>
      <p:sp>
        <p:nvSpPr>
          <p:cNvPr id="2139" name="Rectangle 7"/>
          <p:cNvSpPr>
            <a:spLocks/>
          </p:cNvSpPr>
          <p:nvPr/>
        </p:nvSpPr>
        <p:spPr bwMode="auto">
          <a:xfrm>
            <a:off x="11774488" y="12847638"/>
            <a:ext cx="92122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s-ES" sz="2400" b="1">
                <a:solidFill>
                  <a:schemeClr val="tx2"/>
                </a:solidFill>
                <a:latin typeface="Arial" charset="0"/>
              </a:rPr>
              <a:t>Medición de parámetros del agua (Cl ‾ , pH y temperatura).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s-ES" sz="2400" b="1">
                <a:solidFill>
                  <a:schemeClr val="tx2"/>
                </a:solidFill>
                <a:latin typeface="Arial" charset="0"/>
              </a:rPr>
              <a:t>Se colectó 1L de muestra.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 b="1">
                <a:solidFill>
                  <a:schemeClr val="tx2"/>
                </a:solidFill>
                <a:latin typeface="Arial" charset="0"/>
              </a:rPr>
              <a:t>Se  realizó hisopado de  duchas y grifos.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</a:pPr>
            <a:endParaRPr lang="es-ES" sz="24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40" name="Rectangle 11"/>
          <p:cNvSpPr>
            <a:spLocks/>
          </p:cNvSpPr>
          <p:nvPr/>
        </p:nvSpPr>
        <p:spPr bwMode="auto">
          <a:xfrm>
            <a:off x="15089188" y="14936788"/>
            <a:ext cx="84931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s-ES" sz="2800" b="1" dirty="0">
                <a:solidFill>
                  <a:schemeClr val="tx2"/>
                </a:solidFill>
                <a:latin typeface="Arial" charset="0"/>
              </a:rPr>
              <a:t>   </a:t>
            </a:r>
            <a:r>
              <a:rPr lang="es-ES" sz="2800" b="1" dirty="0">
                <a:latin typeface="Arial" charset="0"/>
              </a:rPr>
              <a:t>Procesamiento de la muestra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s-ES" sz="2400" b="1" dirty="0">
                <a:solidFill>
                  <a:schemeClr val="tx2"/>
                </a:solidFill>
                <a:latin typeface="Arial" charset="0"/>
              </a:rPr>
              <a:t>Concentración por filtración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s-ES" sz="2400" b="1" dirty="0">
                <a:solidFill>
                  <a:schemeClr val="tx2"/>
                </a:solidFill>
                <a:latin typeface="Arial" charset="0"/>
              </a:rPr>
              <a:t>Tratamiento ácido o tratamiento con calor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s-ES" sz="2400" b="1" dirty="0">
                <a:solidFill>
                  <a:schemeClr val="tx2"/>
                </a:solidFill>
                <a:latin typeface="Arial" charset="0"/>
              </a:rPr>
              <a:t> Inoculación de medios BCYE, MWY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Incubación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en </a:t>
            </a: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condiciones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de </a:t>
            </a: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humedad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a 37 °C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Observación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de  </a:t>
            </a: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las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placas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por</a:t>
            </a: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 14 </a:t>
            </a:r>
            <a:r>
              <a:rPr lang="en-US" sz="2400" b="1" dirty="0" err="1">
                <a:solidFill>
                  <a:schemeClr val="tx2"/>
                </a:solidFill>
                <a:latin typeface="Arial" charset="0"/>
              </a:rPr>
              <a:t>días</a:t>
            </a:r>
            <a:endParaRPr lang="es-ES" sz="2400" b="1" dirty="0">
              <a:solidFill>
                <a:schemeClr val="tx2"/>
              </a:solidFill>
              <a:latin typeface="Arial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endParaRPr lang="es-ES" sz="2400" b="1" dirty="0">
              <a:solidFill>
                <a:schemeClr val="tx2"/>
              </a:solidFill>
              <a:latin typeface="Arial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v"/>
            </a:pPr>
            <a:endParaRPr lang="es-ES" sz="2400" b="1" dirty="0">
              <a:solidFill>
                <a:schemeClr val="tx2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s-ES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s-ES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s-ES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s-ES" sz="2400" dirty="0">
              <a:latin typeface="Arial" charset="0"/>
            </a:endParaRPr>
          </a:p>
        </p:txBody>
      </p:sp>
      <p:sp>
        <p:nvSpPr>
          <p:cNvPr id="2141" name="Text Box 14"/>
          <p:cNvSpPr txBox="1">
            <a:spLocks noChangeArrowheads="1"/>
          </p:cNvSpPr>
          <p:nvPr/>
        </p:nvSpPr>
        <p:spPr bwMode="auto">
          <a:xfrm>
            <a:off x="21859875" y="17706975"/>
            <a:ext cx="99822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b="1">
                <a:latin typeface="Arial" charset="0"/>
              </a:rPr>
              <a:t>      </a:t>
            </a:r>
            <a:r>
              <a:rPr lang="es-ES" sz="2800" b="1">
                <a:latin typeface="Arial" charset="0"/>
              </a:rPr>
              <a:t>Identificación</a:t>
            </a:r>
          </a:p>
          <a:p>
            <a:r>
              <a:rPr lang="es-ES" sz="2400" b="1">
                <a:solidFill>
                  <a:schemeClr val="tx2"/>
                </a:solidFill>
                <a:latin typeface="Arial" charset="0"/>
              </a:rPr>
              <a:t>Las colonias con características similares a Legionella se aislaron </a:t>
            </a:r>
          </a:p>
          <a:p>
            <a:r>
              <a:rPr lang="es-ES" sz="2400" b="1">
                <a:solidFill>
                  <a:schemeClr val="tx2"/>
                </a:solidFill>
                <a:latin typeface="Arial" charset="0"/>
              </a:rPr>
              <a:t>y posteriormente fueron identificadas por métodos bioquímicos y </a:t>
            </a:r>
          </a:p>
          <a:p>
            <a:r>
              <a:rPr lang="es-ES" sz="2400" b="1">
                <a:solidFill>
                  <a:schemeClr val="tx2"/>
                </a:solidFill>
                <a:latin typeface="Arial" charset="0"/>
              </a:rPr>
              <a:t>aglutinación con latex (Dry Spot Latex Test).</a:t>
            </a: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12823825" y="25430163"/>
            <a:ext cx="7229475" cy="1560512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mar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RESULTADOS</a:t>
            </a:r>
            <a:endParaRPr lang="es-ES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9" name="38 Tabla"/>
          <p:cNvGraphicFramePr>
            <a:graphicFrameLocks noGrp="1"/>
          </p:cNvGraphicFramePr>
          <p:nvPr/>
        </p:nvGraphicFramePr>
        <p:xfrm>
          <a:off x="1490663" y="27866975"/>
          <a:ext cx="10225985" cy="177323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01049"/>
                <a:gridCol w="1728192"/>
                <a:gridCol w="2520280"/>
                <a:gridCol w="1656184"/>
                <a:gridCol w="2520280"/>
              </a:tblGrid>
              <a:tr h="48765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Territorio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Depósitos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Grifos y Duchas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Hisopados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Otras </a:t>
                      </a:r>
                      <a:r>
                        <a:rPr lang="es-ES" sz="24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Instalacs</a:t>
                      </a:r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852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>
                          <a:latin typeface="Arial" pitchFamily="34" charset="0"/>
                          <a:cs typeface="Arial" pitchFamily="34" charset="0"/>
                        </a:rPr>
                        <a:t>Varadero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3-5.2%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22-32.8%</a:t>
                      </a:r>
                      <a:endParaRPr lang="es-ES" sz="24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8-17%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852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Holguín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8-18.6%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23-45.1%</a:t>
                      </a:r>
                      <a:endParaRPr lang="es-ES" sz="24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7-14%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852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0.050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0.1864</a:t>
                      </a:r>
                      <a:endParaRPr lang="es-ES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0.7818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175" name="9 CuadroTexto"/>
          <p:cNvSpPr txBox="1">
            <a:spLocks noChangeArrowheads="1"/>
          </p:cNvSpPr>
          <p:nvPr/>
        </p:nvSpPr>
        <p:spPr bwMode="auto">
          <a:xfrm>
            <a:off x="1490663" y="26681113"/>
            <a:ext cx="132016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b="1">
                <a:latin typeface="Arial" charset="0"/>
              </a:rPr>
              <a:t>Tabla 1. Relación de muestras positivas y  en el sistema de distribución de agua caliente,</a:t>
            </a:r>
          </a:p>
          <a:p>
            <a:r>
              <a:rPr lang="es-ES" sz="2400" b="1">
                <a:latin typeface="Arial" charset="0"/>
              </a:rPr>
              <a:t>de los hoteles estudiados.</a:t>
            </a:r>
          </a:p>
        </p:txBody>
      </p:sp>
      <p:graphicFrame>
        <p:nvGraphicFramePr>
          <p:cNvPr id="2176" name="1 Objeto"/>
          <p:cNvGraphicFramePr>
            <a:graphicFrameLocks noGrp="1"/>
          </p:cNvGraphicFramePr>
          <p:nvPr/>
        </p:nvGraphicFramePr>
        <p:xfrm>
          <a:off x="1490663" y="29811663"/>
          <a:ext cx="8194675" cy="3455987"/>
        </p:xfrm>
        <a:graphic>
          <a:graphicData uri="http://schemas.openxmlformats.org/presentationml/2006/ole">
            <p:oleObj spid="_x0000_s2176" r:id="rId12" imgW="7645047" imgH="2926334" progId="Excel.Sheet.8">
              <p:embed/>
            </p:oleObj>
          </a:graphicData>
        </a:graphic>
      </p:graphicFrame>
      <p:sp>
        <p:nvSpPr>
          <p:cNvPr id="2177" name="Text Box 87"/>
          <p:cNvSpPr txBox="1">
            <a:spLocks noChangeArrowheads="1"/>
          </p:cNvSpPr>
          <p:nvPr/>
        </p:nvSpPr>
        <p:spPr bwMode="auto">
          <a:xfrm>
            <a:off x="1490663" y="33099375"/>
            <a:ext cx="8178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400" b="1">
                <a:latin typeface="Arial" charset="0"/>
              </a:rPr>
              <a:t>Fig. 1 Representación gráfica del porciento de muestras positivas de los sistemas de distribución de agua caliente.</a:t>
            </a:r>
          </a:p>
        </p:txBody>
      </p:sp>
      <p:graphicFrame>
        <p:nvGraphicFramePr>
          <p:cNvPr id="42" name="Group 2098"/>
          <p:cNvGraphicFramePr>
            <a:graphicFrameLocks noGrp="1"/>
          </p:cNvGraphicFramePr>
          <p:nvPr/>
        </p:nvGraphicFramePr>
        <p:xfrm>
          <a:off x="13687425" y="29027438"/>
          <a:ext cx="7622628" cy="52732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684069"/>
                <a:gridCol w="1684069"/>
                <a:gridCol w="1418164"/>
                <a:gridCol w="1506798"/>
                <a:gridCol w="1329528"/>
              </a:tblGrid>
              <a:tr h="28387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Parámetros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Varadero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Holguín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rowSpan="1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Agua Caliente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Temperatura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≥  de 50°C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40- 49°C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4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30- 39°C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&lt; de 30°C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4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Cloro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&lt; 0.3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0.3- 1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≥  1.0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4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pH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7.0 -7.3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7.4-7.6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7.7-7.9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4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≥  8.0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Agua    ATA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Temperatura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27°C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28.8°C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Cloro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87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pH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b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7.7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7.8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6" marB="4572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81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40" name="Text Box 101"/>
          <p:cNvSpPr txBox="1">
            <a:spLocks noChangeArrowheads="1"/>
          </p:cNvSpPr>
          <p:nvPr/>
        </p:nvSpPr>
        <p:spPr bwMode="auto">
          <a:xfrm>
            <a:off x="13650913" y="27511375"/>
            <a:ext cx="9931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400" b="1">
                <a:latin typeface="Arial" charset="0"/>
              </a:rPr>
              <a:t>Tabla 2. Relación de las muestras positivas con los factores físico – químicos del agua. </a:t>
            </a:r>
          </a:p>
        </p:txBody>
      </p:sp>
      <p:graphicFrame>
        <p:nvGraphicFramePr>
          <p:cNvPr id="44" name="1 Gráfico"/>
          <p:cNvGraphicFramePr/>
          <p:nvPr/>
        </p:nvGraphicFramePr>
        <p:xfrm>
          <a:off x="23771767" y="28341622"/>
          <a:ext cx="6786610" cy="3686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2242" name="9 CuadroTexto"/>
          <p:cNvSpPr txBox="1">
            <a:spLocks noChangeArrowheads="1"/>
          </p:cNvSpPr>
          <p:nvPr/>
        </p:nvSpPr>
        <p:spPr bwMode="auto">
          <a:xfrm>
            <a:off x="23239413" y="32637413"/>
            <a:ext cx="6526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Fig 2 . Porcentaje de especies identificadas</a:t>
            </a:r>
          </a:p>
        </p:txBody>
      </p:sp>
      <p:sp>
        <p:nvSpPr>
          <p:cNvPr id="2243" name="Rectangle 1"/>
          <p:cNvSpPr>
            <a:spLocks noChangeArrowheads="1"/>
          </p:cNvSpPr>
          <p:nvPr/>
        </p:nvSpPr>
        <p:spPr bwMode="auto">
          <a:xfrm>
            <a:off x="2135188" y="36064825"/>
            <a:ext cx="290226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/>
          <a:p>
            <a:pPr algn="just" eaLnBrk="0" hangingPunct="0"/>
            <a:r>
              <a:rPr lang="es-ES" sz="2400" b="1">
                <a:latin typeface="Arial" charset="0"/>
              </a:rPr>
              <a:t>El porciento de incidencia de la bacteria resultó mayor en Holguín que en Varadero, a pesar de  no ser el territorio con más problemas en la temperatura del agua caliente, pero si con afectaciones  en la red de distribución de agua a nivel territorial. </a:t>
            </a:r>
          </a:p>
        </p:txBody>
      </p:sp>
      <p:sp>
        <p:nvSpPr>
          <p:cNvPr id="47" name="Rectangle 2"/>
          <p:cNvSpPr txBox="1">
            <a:spLocks noChangeArrowheads="1"/>
          </p:cNvSpPr>
          <p:nvPr/>
        </p:nvSpPr>
        <p:spPr>
          <a:xfrm>
            <a:off x="13342938" y="34947225"/>
            <a:ext cx="7229475" cy="78105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mar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CONCLUSIONES</a:t>
            </a:r>
            <a:endParaRPr lang="es-E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45" name="Imagen 2" descr="DSC00022"/>
          <p:cNvPicPr>
            <a:picLocks noChangeAspect="1" noChangeArrowheads="1"/>
          </p:cNvPicPr>
          <p:nvPr/>
        </p:nvPicPr>
        <p:blipFill>
          <a:blip r:embed="rId14"/>
          <a:srcRect l="5444" r="12221"/>
          <a:stretch>
            <a:fillRect/>
          </a:stretch>
        </p:blipFill>
        <p:spPr bwMode="auto">
          <a:xfrm>
            <a:off x="23561675" y="12850813"/>
            <a:ext cx="4408488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6" name="Picture 8" descr="DSC00043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5704800" y="13493750"/>
            <a:ext cx="4540250" cy="340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db2004c029gl 3">
    <a:dk1>
      <a:srgbClr val="1D528D"/>
    </a:dk1>
    <a:lt1>
      <a:srgbClr val="FFFFFF"/>
    </a:lt1>
    <a:dk2>
      <a:srgbClr val="000000"/>
    </a:dk2>
    <a:lt2>
      <a:srgbClr val="C0C0C0"/>
    </a:lt2>
    <a:accent1>
      <a:srgbClr val="1B9AD9"/>
    </a:accent1>
    <a:accent2>
      <a:srgbClr val="E4A04E"/>
    </a:accent2>
    <a:accent3>
      <a:srgbClr val="FFFFFF"/>
    </a:accent3>
    <a:accent4>
      <a:srgbClr val="174578"/>
    </a:accent4>
    <a:accent5>
      <a:srgbClr val="ABCAE9"/>
    </a:accent5>
    <a:accent6>
      <a:srgbClr val="CF9146"/>
    </a:accent6>
    <a:hlink>
      <a:srgbClr val="66CCFF"/>
    </a:hlink>
    <a:folHlink>
      <a:srgbClr val="969696"/>
    </a:folHlink>
  </a:clrScheme>
  <a:fontScheme name="cdb2004c029gl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600</Words>
  <Application>Microsoft Office PowerPoint</Application>
  <PresentationFormat>Personalizado</PresentationFormat>
  <Paragraphs>152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Tema de Office</vt:lpstr>
      <vt:lpstr>Hoja de cálculo de Microsoft Office Excel 97-2003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DAGNY</dc:creator>
  <cp:lastModifiedBy>nglez</cp:lastModifiedBy>
  <cp:revision>20</cp:revision>
  <dcterms:created xsi:type="dcterms:W3CDTF">2011-12-08T20:13:12Z</dcterms:created>
  <dcterms:modified xsi:type="dcterms:W3CDTF">2014-10-13T16:50:54Z</dcterms:modified>
</cp:coreProperties>
</file>